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Montserrat" charset="1" panose="00000500000000000000"/>
      <p:regular r:id="rId24"/>
    </p:embeddedFont>
    <p:embeddedFont>
      <p:font typeface="Now Medium" charset="1" panose="00000600000000000000"/>
      <p:regular r:id="rId25"/>
    </p:embeddedFont>
    <p:embeddedFont>
      <p:font typeface="Now" charset="1" panose="00000500000000000000"/>
      <p:regular r:id="rId26"/>
    </p:embeddedFont>
    <p:embeddedFont>
      <p:font typeface="Oswald Bold" charset="1" panose="00000800000000000000"/>
      <p:regular r:id="rId27"/>
    </p:embeddedFont>
    <p:embeddedFont>
      <p:font typeface="Montserrat Light" charset="1" panose="00000400000000000000"/>
      <p:regular r:id="rId28"/>
    </p:embeddedFont>
    <p:embeddedFont>
      <p:font typeface="DM Sans" charset="1" panose="00000000000000000000"/>
      <p:regular r:id="rId29"/>
    </p:embeddedFont>
    <p:embeddedFont>
      <p:font typeface="DM Sans Italics" charset="1" panose="00000000000000000000"/>
      <p:regular r:id="rId30"/>
    </p:embeddedFont>
    <p:embeddedFont>
      <p:font typeface="CS Gordon Serif" charset="1" panose="00000000000000000000"/>
      <p:regular r:id="rId31"/>
    </p:embeddedFont>
    <p:embeddedFont>
      <p:font typeface="Abril Fatface" charset="1" panose="02000503000000020003"/>
      <p:regular r:id="rId32"/>
    </p:embeddedFont>
    <p:embeddedFont>
      <p:font typeface="Oswald" charset="1" panose="00000500000000000000"/>
      <p:regular r:id="rId33"/>
    </p:embeddedFont>
    <p:embeddedFont>
      <p:font typeface="Archivo Black" charset="1" panose="020B0A03020202020B04"/>
      <p:regular r:id="rId34"/>
    </p:embeddedFont>
    <p:embeddedFont>
      <p:font typeface="Bebas Neue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jpe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1953" y="1700974"/>
            <a:ext cx="3802300" cy="5164415"/>
          </a:xfrm>
          <a:custGeom>
            <a:avLst/>
            <a:gdLst/>
            <a:ahLst/>
            <a:cxnLst/>
            <a:rect r="r" b="b" t="t" l="l"/>
            <a:pathLst>
              <a:path h="5164415" w="3802300">
                <a:moveTo>
                  <a:pt x="0" y="0"/>
                </a:moveTo>
                <a:lnTo>
                  <a:pt x="3802300" y="0"/>
                </a:lnTo>
                <a:lnTo>
                  <a:pt x="3802300" y="5164414"/>
                </a:lnTo>
                <a:lnTo>
                  <a:pt x="0" y="516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4974910" y="6944618"/>
            <a:ext cx="4085508" cy="483272"/>
            <a:chOff x="0" y="0"/>
            <a:chExt cx="343564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5644" cy="406400"/>
            </a:xfrm>
            <a:custGeom>
              <a:avLst/>
              <a:gdLst/>
              <a:ahLst/>
              <a:cxnLst/>
              <a:rect r="r" b="b" t="t" l="l"/>
              <a:pathLst>
                <a:path h="406400" w="3435644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43564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776028" y="4118577"/>
            <a:ext cx="499349" cy="818604"/>
          </a:xfrm>
          <a:custGeom>
            <a:avLst/>
            <a:gdLst/>
            <a:ahLst/>
            <a:cxnLst/>
            <a:rect r="r" b="b" t="t" l="l"/>
            <a:pathLst>
              <a:path h="818604" w="499349">
                <a:moveTo>
                  <a:pt x="0" y="0"/>
                </a:moveTo>
                <a:lnTo>
                  <a:pt x="499349" y="0"/>
                </a:lnTo>
                <a:lnTo>
                  <a:pt x="499349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0640" y="6172200"/>
            <a:ext cx="4400856" cy="4114800"/>
          </a:xfrm>
          <a:custGeom>
            <a:avLst/>
            <a:gdLst/>
            <a:ahLst/>
            <a:cxnLst/>
            <a:rect r="r" b="b" t="t" l="l"/>
            <a:pathLst>
              <a:path h="4114800" w="4400856">
                <a:moveTo>
                  <a:pt x="0" y="0"/>
                </a:moveTo>
                <a:lnTo>
                  <a:pt x="4400856" y="0"/>
                </a:lnTo>
                <a:lnTo>
                  <a:pt x="4400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21953" y="3217687"/>
            <a:ext cx="9244094" cy="408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PLANTA</a:t>
            </a:r>
          </a:p>
          <a:p>
            <a:pPr algn="ctr" marL="0" indent="0" lvl="0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ENFERMA 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85724" y="8922303"/>
            <a:ext cx="51606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Por: Andrés Felipe Cárdenas Zárate - 2204120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6441" y="2861277"/>
            <a:ext cx="11455118" cy="6077951"/>
          </a:xfrm>
          <a:custGeom>
            <a:avLst/>
            <a:gdLst/>
            <a:ahLst/>
            <a:cxnLst/>
            <a:rect r="r" b="b" t="t" l="l"/>
            <a:pathLst>
              <a:path h="6077951" w="11455118">
                <a:moveTo>
                  <a:pt x="0" y="0"/>
                </a:moveTo>
                <a:lnTo>
                  <a:pt x="11455118" y="0"/>
                </a:lnTo>
                <a:lnTo>
                  <a:pt x="11455118" y="6077951"/>
                </a:lnTo>
                <a:lnTo>
                  <a:pt x="0" y="607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0150"/>
            <a:ext cx="162306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5999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CAPAS DE POOLING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6877" y="2891427"/>
            <a:ext cx="11054245" cy="4504147"/>
          </a:xfrm>
          <a:custGeom>
            <a:avLst/>
            <a:gdLst/>
            <a:ahLst/>
            <a:cxnLst/>
            <a:rect r="r" b="b" t="t" l="l"/>
            <a:pathLst>
              <a:path h="4504147" w="11054245">
                <a:moveTo>
                  <a:pt x="0" y="0"/>
                </a:moveTo>
                <a:lnTo>
                  <a:pt x="11054246" y="0"/>
                </a:lnTo>
                <a:lnTo>
                  <a:pt x="11054246" y="4504146"/>
                </a:lnTo>
                <a:lnTo>
                  <a:pt x="0" y="450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0150"/>
            <a:ext cx="162306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5999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CAPAS DE DROPOUT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2511" y="2584649"/>
            <a:ext cx="6642978" cy="5117702"/>
          </a:xfrm>
          <a:custGeom>
            <a:avLst/>
            <a:gdLst/>
            <a:ahLst/>
            <a:cxnLst/>
            <a:rect r="r" b="b" t="t" l="l"/>
            <a:pathLst>
              <a:path h="5117702" w="6642978">
                <a:moveTo>
                  <a:pt x="0" y="0"/>
                </a:moveTo>
                <a:lnTo>
                  <a:pt x="6642978" y="0"/>
                </a:lnTo>
                <a:lnTo>
                  <a:pt x="6642978" y="5117702"/>
                </a:lnTo>
                <a:lnTo>
                  <a:pt x="0" y="511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0150"/>
            <a:ext cx="162306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5999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CAPAS DENSAS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0" y="2784111"/>
            <a:ext cx="18288000" cy="34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7"/>
              </a:lnSpc>
            </a:pPr>
            <a:r>
              <a:rPr lang="en-US" sz="200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Resultados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5324" y="914400"/>
            <a:ext cx="12057353" cy="249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5"/>
              </a:lnSpc>
            </a:pPr>
            <a:r>
              <a:rPr lang="en-US" sz="7308" spc="71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GRÁFICA DE PÉRDIDA Y VALIDACIÓN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26056" y="3579875"/>
            <a:ext cx="9235889" cy="5979075"/>
          </a:xfrm>
          <a:custGeom>
            <a:avLst/>
            <a:gdLst/>
            <a:ahLst/>
            <a:cxnLst/>
            <a:rect r="r" b="b" t="t" l="l"/>
            <a:pathLst>
              <a:path h="5979075" w="9235889">
                <a:moveTo>
                  <a:pt x="0" y="0"/>
                </a:moveTo>
                <a:lnTo>
                  <a:pt x="9235888" y="0"/>
                </a:lnTo>
                <a:lnTo>
                  <a:pt x="9235888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444" y="4431943"/>
            <a:ext cx="16555112" cy="1565334"/>
          </a:xfrm>
          <a:custGeom>
            <a:avLst/>
            <a:gdLst/>
            <a:ahLst/>
            <a:cxnLst/>
            <a:rect r="r" b="b" t="t" l="l"/>
            <a:pathLst>
              <a:path h="1565334" w="16555112">
                <a:moveTo>
                  <a:pt x="0" y="0"/>
                </a:moveTo>
                <a:lnTo>
                  <a:pt x="16555112" y="0"/>
                </a:lnTo>
                <a:lnTo>
                  <a:pt x="16555112" y="1565335"/>
                </a:lnTo>
                <a:lnTo>
                  <a:pt x="0" y="1565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MÉTRICAS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1910" y="3629291"/>
            <a:ext cx="5998749" cy="6055430"/>
          </a:xfrm>
          <a:custGeom>
            <a:avLst/>
            <a:gdLst/>
            <a:ahLst/>
            <a:cxnLst/>
            <a:rect r="r" b="b" t="t" l="l"/>
            <a:pathLst>
              <a:path h="6055430" w="5998749">
                <a:moveTo>
                  <a:pt x="0" y="0"/>
                </a:moveTo>
                <a:lnTo>
                  <a:pt x="5998749" y="0"/>
                </a:lnTo>
                <a:lnTo>
                  <a:pt x="5998749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1777" y="3629291"/>
            <a:ext cx="6442183" cy="5947407"/>
          </a:xfrm>
          <a:custGeom>
            <a:avLst/>
            <a:gdLst/>
            <a:ahLst/>
            <a:cxnLst/>
            <a:rect r="r" b="b" t="t" l="l"/>
            <a:pathLst>
              <a:path h="5947407" w="6442183">
                <a:moveTo>
                  <a:pt x="0" y="0"/>
                </a:moveTo>
                <a:lnTo>
                  <a:pt x="6442183" y="0"/>
                </a:lnTo>
                <a:lnTo>
                  <a:pt x="6442183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01484" y="1649727"/>
            <a:ext cx="7942168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RESULTADOS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1321" y="6153862"/>
            <a:ext cx="9405358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40506"/>
                </a:solidFill>
                <a:latin typeface="Bebas Neue"/>
                <a:ea typeface="Bebas Neue"/>
                <a:cs typeface="Bebas Neue"/>
                <a:sym typeface="Bebas Neue"/>
              </a:rPr>
              <a:t>Espacio para preguntas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012719" cy="3885543"/>
            <a:chOff x="0" y="0"/>
            <a:chExt cx="5350292" cy="518072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5661" t="0" r="15661" b="0"/>
            <a:stretch>
              <a:fillRect/>
            </a:stretch>
          </p:blipFill>
          <p:spPr>
            <a:xfrm flipH="false" flipV="false">
              <a:off x="0" y="0"/>
              <a:ext cx="5350292" cy="5180725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9322173" y="3697943"/>
            <a:ext cx="75510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256326" y="2674073"/>
            <a:ext cx="630371" cy="1033395"/>
          </a:xfrm>
          <a:custGeom>
            <a:avLst/>
            <a:gdLst/>
            <a:ahLst/>
            <a:cxnLst/>
            <a:rect r="r" b="b" t="t" l="l"/>
            <a:pathLst>
              <a:path h="1033395" w="630371">
                <a:moveTo>
                  <a:pt x="0" y="0"/>
                </a:moveTo>
                <a:lnTo>
                  <a:pt x="630371" y="0"/>
                </a:lnTo>
                <a:lnTo>
                  <a:pt x="630371" y="1033395"/>
                </a:lnTo>
                <a:lnTo>
                  <a:pt x="0" y="103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68607" y="4349712"/>
            <a:ext cx="5152491" cy="3432847"/>
          </a:xfrm>
          <a:custGeom>
            <a:avLst/>
            <a:gdLst/>
            <a:ahLst/>
            <a:cxnLst/>
            <a:rect r="r" b="b" t="t" l="l"/>
            <a:pathLst>
              <a:path h="3432847" w="5152491">
                <a:moveTo>
                  <a:pt x="0" y="0"/>
                </a:moveTo>
                <a:lnTo>
                  <a:pt x="5152491" y="0"/>
                </a:lnTo>
                <a:lnTo>
                  <a:pt x="5152491" y="3432847"/>
                </a:lnTo>
                <a:lnTo>
                  <a:pt x="0" y="343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8399" y="7892235"/>
            <a:ext cx="4340415" cy="1475741"/>
          </a:xfrm>
          <a:custGeom>
            <a:avLst/>
            <a:gdLst/>
            <a:ahLst/>
            <a:cxnLst/>
            <a:rect r="r" b="b" t="t" l="l"/>
            <a:pathLst>
              <a:path h="1475741" w="4340415">
                <a:moveTo>
                  <a:pt x="0" y="0"/>
                </a:moveTo>
                <a:lnTo>
                  <a:pt x="4340415" y="0"/>
                </a:lnTo>
                <a:lnTo>
                  <a:pt x="4340415" y="1475741"/>
                </a:lnTo>
                <a:lnTo>
                  <a:pt x="0" y="1475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74548" y="2183310"/>
            <a:ext cx="6151933" cy="11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MOTIVACIÓN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22173" y="4303871"/>
            <a:ext cx="479051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CAFÉ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2173" y="4826794"/>
            <a:ext cx="479051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Padre caficultor, presencia constante de enfermedades que afectan la producción.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2173" y="6607540"/>
            <a:ext cx="479051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CULTIVOS DOMÉSTICOS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2173" y="7128330"/>
            <a:ext cx="479051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Madre amante de las plantas, necesidad de identificar la enfermedad para actuar lo más rápido posible.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55121"/>
            <a:ext cx="7248200" cy="7300950"/>
            <a:chOff x="0" y="0"/>
            <a:chExt cx="9664267" cy="97346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1767" t="0" r="21767" b="0"/>
            <a:stretch>
              <a:fillRect/>
            </a:stretch>
          </p:blipFill>
          <p:spPr>
            <a:xfrm flipH="false" flipV="false">
              <a:off x="0" y="0"/>
              <a:ext cx="9664267" cy="97346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8555091" y="1855121"/>
            <a:ext cx="8704209" cy="7403179"/>
            <a:chOff x="0" y="0"/>
            <a:chExt cx="2292467" cy="1949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2466" cy="1949809"/>
            </a:xfrm>
            <a:custGeom>
              <a:avLst/>
              <a:gdLst/>
              <a:ahLst/>
              <a:cxnLst/>
              <a:rect r="r" b="b" t="t" l="l"/>
              <a:pathLst>
                <a:path h="1949809" w="2292466">
                  <a:moveTo>
                    <a:pt x="0" y="0"/>
                  </a:moveTo>
                  <a:lnTo>
                    <a:pt x="2292466" y="0"/>
                  </a:lnTo>
                  <a:lnTo>
                    <a:pt x="2292466" y="1949809"/>
                  </a:lnTo>
                  <a:lnTo>
                    <a:pt x="0" y="1949809"/>
                  </a:ln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292467" cy="195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23209" y="2550033"/>
            <a:ext cx="5660735" cy="11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ALCANCE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3209" y="4327017"/>
            <a:ext cx="6404199" cy="162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 spc="5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El objetivo de este proyecto es desarrollar un sistema de detección y clasificación de enfermedades en plantas utilizando técnicas de deep learning aplicadas al procesamiento de imágenes.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523209" y="3712532"/>
            <a:ext cx="75510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ARTE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ESTADO 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42420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712" t="0" r="-2471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5981844" cy="237429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310501" y="3237055"/>
            <a:ext cx="11166763" cy="5922215"/>
          </a:xfrm>
          <a:custGeom>
            <a:avLst/>
            <a:gdLst/>
            <a:ahLst/>
            <a:cxnLst/>
            <a:rect r="r" b="b" t="t" l="l"/>
            <a:pathLst>
              <a:path h="5922215" w="11166763">
                <a:moveTo>
                  <a:pt x="0" y="0"/>
                </a:moveTo>
                <a:lnTo>
                  <a:pt x="11166764" y="0"/>
                </a:lnTo>
                <a:lnTo>
                  <a:pt x="11166764" y="5922215"/>
                </a:lnTo>
                <a:lnTo>
                  <a:pt x="0" y="5922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08457" y="3541494"/>
            <a:ext cx="4769467" cy="10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Modelo de Red Neuronal Convolucional (CNN) básico para clasificación de imágenes.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1367" y="1207516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CNN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75353" y="4375464"/>
            <a:ext cx="8912647" cy="4882836"/>
          </a:xfrm>
          <a:custGeom>
            <a:avLst/>
            <a:gdLst/>
            <a:ahLst/>
            <a:cxnLst/>
            <a:rect r="r" b="b" t="t" l="l"/>
            <a:pathLst>
              <a:path h="4882836" w="8912647">
                <a:moveTo>
                  <a:pt x="0" y="0"/>
                </a:moveTo>
                <a:lnTo>
                  <a:pt x="8912647" y="0"/>
                </a:lnTo>
                <a:lnTo>
                  <a:pt x="8912647" y="4882836"/>
                </a:lnTo>
                <a:lnTo>
                  <a:pt x="0" y="4882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102" y="3376069"/>
            <a:ext cx="7942168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PRE ENTRENO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102" y="5095875"/>
            <a:ext cx="574175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Transfer Learning utilizando redes pre-entrenadas como VGG16, ResNet, o InceptionV3 para mejorar el rendimiento del modelo en conjuntos de datos limitados.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855847"/>
            <a:ext cx="6065708" cy="190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Redes Siamesas para aprender representaciones discriminativas entre imágenes de plantas sanas y enfermas.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806989"/>
            <a:ext cx="7181041" cy="3033935"/>
          </a:xfrm>
          <a:custGeom>
            <a:avLst/>
            <a:gdLst/>
            <a:ahLst/>
            <a:cxnLst/>
            <a:rect r="r" b="b" t="t" l="l"/>
            <a:pathLst>
              <a:path h="3033935" w="7181041">
                <a:moveTo>
                  <a:pt x="0" y="0"/>
                </a:moveTo>
                <a:lnTo>
                  <a:pt x="7181041" y="0"/>
                </a:lnTo>
                <a:lnTo>
                  <a:pt x="7181041" y="3033935"/>
                </a:lnTo>
                <a:lnTo>
                  <a:pt x="0" y="303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JUEGO DE SIAMESAS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1953" y="1700974"/>
            <a:ext cx="3802300" cy="5164415"/>
          </a:xfrm>
          <a:custGeom>
            <a:avLst/>
            <a:gdLst/>
            <a:ahLst/>
            <a:cxnLst/>
            <a:rect r="r" b="b" t="t" l="l"/>
            <a:pathLst>
              <a:path h="5164415" w="3802300">
                <a:moveTo>
                  <a:pt x="0" y="0"/>
                </a:moveTo>
                <a:lnTo>
                  <a:pt x="3802300" y="0"/>
                </a:lnTo>
                <a:lnTo>
                  <a:pt x="3802300" y="5164414"/>
                </a:lnTo>
                <a:lnTo>
                  <a:pt x="0" y="516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1953" y="3217687"/>
            <a:ext cx="9244094" cy="408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NUEVA RED</a:t>
            </a:r>
          </a:p>
          <a:p>
            <a:pPr algn="ctr" marL="0" indent="0" lvl="0">
              <a:lnSpc>
                <a:spcPts val="157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14974910" y="6944618"/>
            <a:ext cx="4085508" cy="483272"/>
            <a:chOff x="0" y="0"/>
            <a:chExt cx="343564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5644" cy="406400"/>
            </a:xfrm>
            <a:custGeom>
              <a:avLst/>
              <a:gdLst/>
              <a:ahLst/>
              <a:cxnLst/>
              <a:rect r="r" b="b" t="t" l="l"/>
              <a:pathLst>
                <a:path h="406400" w="3435644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43564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6028" y="4118577"/>
            <a:ext cx="499349" cy="818604"/>
          </a:xfrm>
          <a:custGeom>
            <a:avLst/>
            <a:gdLst/>
            <a:ahLst/>
            <a:cxnLst/>
            <a:rect r="r" b="b" t="t" l="l"/>
            <a:pathLst>
              <a:path h="818604" w="499349">
                <a:moveTo>
                  <a:pt x="0" y="0"/>
                </a:moveTo>
                <a:lnTo>
                  <a:pt x="499349" y="0"/>
                </a:lnTo>
                <a:lnTo>
                  <a:pt x="499349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3433" y="2984448"/>
            <a:ext cx="11461135" cy="4318104"/>
          </a:xfrm>
          <a:custGeom>
            <a:avLst/>
            <a:gdLst/>
            <a:ahLst/>
            <a:cxnLst/>
            <a:rect r="r" b="b" t="t" l="l"/>
            <a:pathLst>
              <a:path h="4318104" w="11461135">
                <a:moveTo>
                  <a:pt x="0" y="0"/>
                </a:moveTo>
                <a:lnTo>
                  <a:pt x="11461134" y="0"/>
                </a:lnTo>
                <a:lnTo>
                  <a:pt x="11461134" y="4318104"/>
                </a:lnTo>
                <a:lnTo>
                  <a:pt x="0" y="4318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0150"/>
            <a:ext cx="162306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5999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CAPAS CONVOLUCIONALES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DAF_0Q8PdDA</dc:identifier>
  <dcterms:modified xsi:type="dcterms:W3CDTF">2011-08-01T06:04:30Z</dcterms:modified>
  <cp:revision>1</cp:revision>
  <dc:title>Planta Enferma Ai</dc:title>
</cp:coreProperties>
</file>